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1229613"/>
            <a:ext cx="5512435" cy="14535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Times New Roman"/>
                <a:cs typeface="Times New Roman"/>
              </a:rPr>
              <a:t>3.1 </a:t>
            </a:r>
            <a:r>
              <a:rPr dirty="0" sz="1400" spc="-5" b="1">
                <a:latin typeface="Times New Roman"/>
                <a:cs typeface="Times New Roman"/>
              </a:rPr>
              <a:t>Stress Equation </a:t>
            </a:r>
            <a:r>
              <a:rPr dirty="0" sz="1400" b="1">
                <a:latin typeface="Times New Roman"/>
                <a:cs typeface="Times New Roman"/>
              </a:rPr>
              <a:t>and</a:t>
            </a:r>
            <a:r>
              <a:rPr dirty="0" sz="1400" spc="-1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Compatability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algn="just" marL="12700" marR="5080">
              <a:lnSpc>
                <a:spcPts val="1380"/>
              </a:lnSpc>
              <a:spcBef>
                <a:spcPts val="975"/>
              </a:spcBef>
            </a:pP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Figure below, </a:t>
            </a:r>
            <a:r>
              <a:rPr dirty="0" sz="1200">
                <a:latin typeface="Times New Roman"/>
                <a:cs typeface="Times New Roman"/>
              </a:rPr>
              <a:t>one can easily see that the overall </a:t>
            </a:r>
            <a:r>
              <a:rPr dirty="0" sz="1200" spc="-5">
                <a:latin typeface="Times New Roman"/>
                <a:cs typeface="Times New Roman"/>
              </a:rPr>
              <a:t>elongation </a:t>
            </a:r>
            <a:r>
              <a:rPr dirty="0" sz="1200">
                <a:latin typeface="Times New Roman"/>
                <a:cs typeface="Times New Roman"/>
              </a:rPr>
              <a:t>of the bar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zero since it </a:t>
            </a:r>
            <a:r>
              <a:rPr dirty="0" sz="1200" spc="-5">
                <a:latin typeface="Times New Roman"/>
                <a:cs typeface="Times New Roman"/>
              </a:rPr>
              <a:t>is  </a:t>
            </a:r>
            <a:r>
              <a:rPr dirty="0" sz="1200">
                <a:latin typeface="Times New Roman"/>
                <a:cs typeface="Times New Roman"/>
              </a:rPr>
              <a:t>fixed </a:t>
            </a:r>
            <a:r>
              <a:rPr dirty="0" sz="1200" spc="-5">
                <a:latin typeface="Times New Roman"/>
                <a:cs typeface="Times New Roman"/>
              </a:rPr>
              <a:t>at </a:t>
            </a:r>
            <a:r>
              <a:rPr dirty="0" sz="1200">
                <a:latin typeface="Times New Roman"/>
                <a:cs typeface="Times New Roman"/>
              </a:rPr>
              <a:t>both </a:t>
            </a:r>
            <a:r>
              <a:rPr dirty="0" sz="1200" spc="-5">
                <a:latin typeface="Times New Roman"/>
                <a:cs typeface="Times New Roman"/>
              </a:rPr>
              <a:t>ends.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10">
                <a:latin typeface="Times New Roman"/>
                <a:cs typeface="Times New Roman"/>
              </a:rPr>
              <a:t>is </a:t>
            </a:r>
            <a:r>
              <a:rPr dirty="0" sz="1200" spc="-5">
                <a:latin typeface="Times New Roman"/>
                <a:cs typeface="Times New Roman"/>
              </a:rPr>
              <a:t>called geometric </a:t>
            </a:r>
            <a:r>
              <a:rPr dirty="0" sz="1200">
                <a:latin typeface="Times New Roman"/>
                <a:cs typeface="Times New Roman"/>
              </a:rPr>
              <a:t>compatibility of </a:t>
            </a:r>
            <a:r>
              <a:rPr dirty="0" sz="1200" spc="-5">
                <a:latin typeface="Times New Roman"/>
                <a:cs typeface="Times New Roman"/>
              </a:rPr>
              <a:t>deformation, which provides  an additional equation </a:t>
            </a:r>
            <a:r>
              <a:rPr dirty="0" sz="1200">
                <a:latin typeface="Times New Roman"/>
                <a:cs typeface="Times New Roman"/>
              </a:rPr>
              <a:t>for the solution of this problem. The </a:t>
            </a:r>
            <a:r>
              <a:rPr dirty="0" sz="1200" spc="-5">
                <a:latin typeface="Times New Roman"/>
                <a:cs typeface="Times New Roman"/>
              </a:rPr>
              <a:t>total deformation </a:t>
            </a:r>
            <a:r>
              <a:rPr dirty="0" sz="1200">
                <a:latin typeface="Times New Roman"/>
                <a:cs typeface="Times New Roman"/>
              </a:rPr>
              <a:t>of the bar </a:t>
            </a:r>
            <a:r>
              <a:rPr dirty="0" sz="1200" spc="-5">
                <a:latin typeface="Times New Roman"/>
                <a:cs typeface="Times New Roman"/>
              </a:rPr>
              <a:t>is  calculated considering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combined </a:t>
            </a:r>
            <a:r>
              <a:rPr dirty="0" sz="1200">
                <a:latin typeface="Times New Roman"/>
                <a:cs typeface="Times New Roman"/>
              </a:rPr>
              <a:t>action of the </a:t>
            </a:r>
            <a:r>
              <a:rPr dirty="0" sz="1200" spc="-5">
                <a:latin typeface="Times New Roman"/>
                <a:cs typeface="Times New Roman"/>
              </a:rPr>
              <a:t>two </a:t>
            </a:r>
            <a:r>
              <a:rPr dirty="0" sz="1200">
                <a:latin typeface="Times New Roman"/>
                <a:cs typeface="Times New Roman"/>
              </a:rPr>
              <a:t>unknown support </a:t>
            </a:r>
            <a:r>
              <a:rPr dirty="0" sz="1200" spc="-5">
                <a:latin typeface="Times New Roman"/>
                <a:cs typeface="Times New Roman"/>
              </a:rPr>
              <a:t>reactions and </a:t>
            </a:r>
            <a:r>
              <a:rPr dirty="0" sz="1200">
                <a:latin typeface="Times New Roman"/>
                <a:cs typeface="Times New Roman"/>
              </a:rPr>
              <a:t>the  externally </a:t>
            </a:r>
            <a:r>
              <a:rPr dirty="0" sz="1200" spc="-5">
                <a:latin typeface="Times New Roman"/>
                <a:cs typeface="Times New Roman"/>
              </a:rPr>
              <a:t>applied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loads.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35316" y="2847937"/>
            <a:ext cx="2083529" cy="61467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162050" y="3538220"/>
            <a:ext cx="5168392" cy="44857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6177153"/>
            <a:ext cx="6000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Exa</a:t>
            </a:r>
            <a:r>
              <a:rPr dirty="0" sz="1200" spc="-20" b="1">
                <a:latin typeface="Times New Roman"/>
                <a:cs typeface="Times New Roman"/>
              </a:rPr>
              <a:t>m</a:t>
            </a:r>
            <a:r>
              <a:rPr dirty="0" sz="1200" spc="-5" b="1">
                <a:latin typeface="Times New Roman"/>
                <a:cs typeface="Times New Roman"/>
              </a:rPr>
              <a:t>p</a:t>
            </a:r>
            <a:r>
              <a:rPr dirty="0" sz="1200" b="1">
                <a:latin typeface="Times New Roman"/>
                <a:cs typeface="Times New Roman"/>
              </a:rPr>
              <a:t>le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3894" y="1075055"/>
            <a:ext cx="6744970" cy="64833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1231138"/>
            <a:ext cx="6000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Exa</a:t>
            </a:r>
            <a:r>
              <a:rPr dirty="0" sz="1200" spc="-20" b="1">
                <a:latin typeface="Times New Roman"/>
                <a:cs typeface="Times New Roman"/>
              </a:rPr>
              <a:t>m</a:t>
            </a:r>
            <a:r>
              <a:rPr dirty="0" sz="1200" spc="-5" b="1">
                <a:latin typeface="Times New Roman"/>
                <a:cs typeface="Times New Roman"/>
              </a:rPr>
              <a:t>p</a:t>
            </a:r>
            <a:r>
              <a:rPr dirty="0" sz="1200" b="1">
                <a:latin typeface="Times New Roman"/>
                <a:cs typeface="Times New Roman"/>
              </a:rPr>
              <a:t>le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78815" y="1607819"/>
            <a:ext cx="6743065" cy="76079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1234185"/>
            <a:ext cx="27940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Calibri"/>
                <a:cs typeface="Calibri"/>
              </a:rPr>
              <a:t>H.W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51180" y="1595755"/>
            <a:ext cx="6866890" cy="82473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Microsoft</dc:creator>
  <dcterms:created xsi:type="dcterms:W3CDTF">2018-11-09T13:00:23Z</dcterms:created>
  <dcterms:modified xsi:type="dcterms:W3CDTF">2018-11-09T13:00:23Z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2018-10-16T00:00:00Z</vt:filetime>
  </property>
  <property fmtid="{D5CDD505-2E9C-101B-9397-08002B2CF9AE}" pid="3" name="Creator">
    <vt:lpwstr>Microsoft® Office Word 2007</vt:lpwstr>
  </property>
  <property fmtid="{D5CDD505-2E9C-101B-9397-08002B2CF9AE}" pid="4" name="LastSaved">
    <vt:filetime>2018-11-09T00:00:00Z</vt:filetime>
  </property>
</Properties>
</file>